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50"/>
  </p:handoutMasterIdLst>
  <p:sldIdLst>
    <p:sldId id="256" r:id="rId2"/>
    <p:sldId id="334" r:id="rId3"/>
    <p:sldId id="267" r:id="rId4"/>
    <p:sldId id="338" r:id="rId5"/>
    <p:sldId id="270" r:id="rId6"/>
    <p:sldId id="342" r:id="rId7"/>
    <p:sldId id="333" r:id="rId8"/>
    <p:sldId id="343" r:id="rId9"/>
    <p:sldId id="269" r:id="rId10"/>
    <p:sldId id="335" r:id="rId11"/>
    <p:sldId id="288" r:id="rId12"/>
    <p:sldId id="284" r:id="rId13"/>
    <p:sldId id="285" r:id="rId14"/>
    <p:sldId id="289" r:id="rId15"/>
    <p:sldId id="290" r:id="rId16"/>
    <p:sldId id="291" r:id="rId17"/>
    <p:sldId id="344" r:id="rId18"/>
    <p:sldId id="320" r:id="rId19"/>
    <p:sldId id="321" r:id="rId20"/>
    <p:sldId id="322" r:id="rId21"/>
    <p:sldId id="282" r:id="rId22"/>
    <p:sldId id="286" r:id="rId23"/>
    <p:sldId id="323" r:id="rId24"/>
    <p:sldId id="341" r:id="rId25"/>
    <p:sldId id="293" r:id="rId26"/>
    <p:sldId id="337" r:id="rId27"/>
    <p:sldId id="324" r:id="rId28"/>
    <p:sldId id="294" r:id="rId29"/>
    <p:sldId id="329" r:id="rId30"/>
    <p:sldId id="297" r:id="rId31"/>
    <p:sldId id="325" r:id="rId32"/>
    <p:sldId id="299" r:id="rId33"/>
    <p:sldId id="328" r:id="rId34"/>
    <p:sldId id="339" r:id="rId35"/>
    <p:sldId id="330" r:id="rId36"/>
    <p:sldId id="298" r:id="rId37"/>
    <p:sldId id="327" r:id="rId38"/>
    <p:sldId id="305" r:id="rId39"/>
    <p:sldId id="331" r:id="rId40"/>
    <p:sldId id="340" r:id="rId41"/>
    <p:sldId id="345" r:id="rId42"/>
    <p:sldId id="306" r:id="rId43"/>
    <p:sldId id="347" r:id="rId44"/>
    <p:sldId id="332" r:id="rId45"/>
    <p:sldId id="317" r:id="rId46"/>
    <p:sldId id="268" r:id="rId47"/>
    <p:sldId id="336" r:id="rId48"/>
    <p:sldId id="271" r:id="rId4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486416"/>
    <a:srgbClr val="F4B810"/>
    <a:srgbClr val="FCCD04"/>
    <a:srgbClr val="FCD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3" autoAdjust="0"/>
    <p:restoredTop sz="94671" autoAdjust="0"/>
  </p:normalViewPr>
  <p:slideViewPr>
    <p:cSldViewPr>
      <p:cViewPr>
        <p:scale>
          <a:sx n="60" d="100"/>
          <a:sy n="60" d="100"/>
        </p:scale>
        <p:origin x="-139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20B7-AE03-4262-8A8B-F464DAB2D90D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B55C-ED96-48E2-A936-56C4B8FC5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22A7F-0C9A-430C-95DE-8B18D12E8E25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22439-67F2-41E7-A107-79EC41DDCE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2.JPG"/><Relationship Id="rId5" Type="http://schemas.microsoft.com/office/2007/relationships/hdphoto" Target="../media/hdphoto1.wdp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oetryfoundation.org/bio/will-allen-dromgoole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aobt.net/wordpress/wp-content/uploads/2011/09/Request-Volunteer-Screening-for-Mento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aobt.net/wordpress/wp-content/uploads/2011/09/Request-Volunteer-Screening-for-Mentors.pdf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file:///C:\Users\Elizabeth%20Rush\Desktop\LiveScan%20Form.pdf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obt.n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534400" cy="88211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</a:rPr>
              <a:t>Mentor Orientation 2013</a:t>
            </a:r>
            <a:endParaRPr lang="en-US" sz="5400" dirty="0">
              <a:solidFill>
                <a:schemeClr val="accent3"/>
              </a:solidFill>
            </a:endParaRP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52798"/>
            <a:ext cx="3124200" cy="30600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6900" y="381000"/>
            <a:ext cx="5562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chemeClr val="accent3"/>
                </a:solidFill>
              </a:rPr>
              <a:t>Welcome! </a:t>
            </a:r>
          </a:p>
        </p:txBody>
      </p:sp>
    </p:spTree>
    <p:extLst>
      <p:ext uri="{BB962C8B-B14F-4D97-AF65-F5344CB8AC3E}">
        <p14:creationId xmlns:p14="http://schemas.microsoft.com/office/powerpoint/2010/main" val="1817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352800" y="2590800"/>
            <a:ext cx="5029200" cy="2301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Role Models for our students</a:t>
            </a:r>
          </a:p>
          <a:p>
            <a:r>
              <a:rPr lang="en-US" sz="2400" b="1" dirty="0" smtClean="0"/>
              <a:t>Build self-esteem &amp; motivation</a:t>
            </a:r>
            <a:endParaRPr lang="en-US" sz="2400" dirty="0" smtClean="0"/>
          </a:p>
          <a:p>
            <a:r>
              <a:rPr lang="en-US" sz="2400" b="1" dirty="0" smtClean="0"/>
              <a:t>Career preparation</a:t>
            </a:r>
          </a:p>
          <a:p>
            <a:r>
              <a:rPr lang="en-US" sz="2400" b="1" dirty="0" smtClean="0"/>
              <a:t>Community connections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602832" y="1371600"/>
            <a:ext cx="6496546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dirty="0" smtClean="0">
                <a:effectLst>
                  <a:reflection blurRad="228600" stA="27000" endPos="45500" dist="279400" dir="5400000" sy="-100000" algn="bl" rotWithShape="0"/>
                </a:effectLst>
              </a:rPr>
              <a:t>I. Objectives of           Mentor Program</a:t>
            </a:r>
            <a:endParaRPr lang="en-US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62" y="2895600"/>
            <a:ext cx="2586037" cy="258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7" y="790575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62902" y="2498024"/>
            <a:ext cx="5029200" cy="298837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What is a mentor?</a:t>
            </a:r>
          </a:p>
          <a:p>
            <a:r>
              <a:rPr lang="en-US" sz="2400" b="1" dirty="0" smtClean="0"/>
              <a:t>Benefits to mentees</a:t>
            </a:r>
          </a:p>
          <a:p>
            <a:r>
              <a:rPr lang="en-US" sz="2400" b="1" dirty="0" smtClean="0"/>
              <a:t>Benefits to mentors</a:t>
            </a:r>
          </a:p>
          <a:p>
            <a:r>
              <a:rPr lang="en-US" sz="2400" b="1" dirty="0" smtClean="0"/>
              <a:t>Who should be a mentor?</a:t>
            </a:r>
          </a:p>
          <a:p>
            <a:r>
              <a:rPr lang="en-US" sz="2400" b="1" dirty="0" smtClean="0"/>
              <a:t>Responsibilities of a mentor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600200" y="1541216"/>
            <a:ext cx="6991902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II. Defining the Mentor Experience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990995"/>
            <a:ext cx="2544619" cy="240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9" y="1166969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19853"/>
            <a:ext cx="8305800" cy="1618111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>   Commitment:</a:t>
            </a:r>
            <a: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/>
            </a:r>
            <a:b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</a:b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You should have no problem committing to mentor if:</a:t>
            </a:r>
            <a:r>
              <a:rPr lang="en-US" sz="1800" dirty="0">
                <a:effectLst>
                  <a:reflection endPos="0" dist="50800" dir="5400000" sy="-100000" algn="bl" rotWithShape="0"/>
                </a:effectLst>
              </a:rPr>
              <a:t/>
            </a:r>
            <a:br>
              <a:rPr lang="en-US" sz="1800" dirty="0">
                <a:effectLst>
                  <a:reflection endPos="0" dist="50800" dir="5400000" sy="-100000" algn="bl" rotWithShape="0"/>
                </a:effectLst>
              </a:rPr>
            </a:br>
            <a:endParaRPr lang="en-US" sz="1800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1937965"/>
            <a:ext cx="8686800" cy="4419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easily prioritize the monthly Thursday-morning mentor meeting without </a:t>
            </a:r>
            <a:r>
              <a:rPr lang="en-US" dirty="0" smtClean="0"/>
              <a:t>conflicts.</a:t>
            </a:r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make a commitment to be on time at every single scheduled meeting.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Follow-through </a:t>
            </a:r>
            <a:r>
              <a:rPr lang="en-US" dirty="0"/>
              <a:t>is one of your strengths; you can go above and beyond the required meetings.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have the dedication and patience to help your student open up in conversation.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will be available to communicate regularly with your mentee (once per week) via </a:t>
            </a:r>
            <a:r>
              <a:rPr lang="en-US" dirty="0" smtClean="0"/>
              <a:t>e-mail</a:t>
            </a:r>
            <a:r>
              <a:rPr lang="en-US" dirty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are able to see the program through to completion.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6343710"/>
            <a:ext cx="1046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527" y="457200"/>
            <a:ext cx="8305800" cy="1618111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>   Commitment:</a:t>
            </a:r>
            <a: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  <a:t/>
            </a:r>
            <a:br>
              <a:rPr lang="en-US" sz="1800" dirty="0" smtClean="0">
                <a:effectLst>
                  <a:reflection blurRad="342900" stA="55000" endA="300" endPos="45500" dist="393700" dir="5400000" sy="-100000" algn="bl" rotWithShape="0"/>
                </a:effectLst>
              </a:rPr>
            </a:b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You should </a:t>
            </a:r>
            <a:r>
              <a:rPr lang="en-US" sz="2400" u="sng" dirty="0" smtClean="0">
                <a:effectLst>
                  <a:reflection endPos="0" dist="50800" dir="5400000" sy="-100000" algn="bl" rotWithShape="0"/>
                </a:effectLst>
              </a:rPr>
              <a:t>think twice before committing </a:t>
            </a:r>
            <a:r>
              <a:rPr lang="en-US" sz="2400" u="sng" dirty="0">
                <a:effectLst>
                  <a:reflection endPos="0" dist="50800" dir="5400000" sy="-100000" algn="bl" rotWithShape="0"/>
                </a:effectLst>
              </a:rPr>
              <a:t>to mentor if:</a:t>
            </a:r>
            <a:r>
              <a:rPr lang="en-US" sz="1800" dirty="0">
                <a:effectLst>
                  <a:reflection endPos="0" dist="50800" dir="5400000" sy="-100000" algn="bl" rotWithShape="0"/>
                </a:effectLst>
              </a:rPr>
              <a:t/>
            </a:r>
            <a:br>
              <a:rPr lang="en-US" sz="1800" dirty="0">
                <a:effectLst>
                  <a:reflection endPos="0" dist="50800" dir="5400000" sy="-100000" algn="bl" rotWithShape="0"/>
                </a:effectLst>
              </a:rPr>
            </a:br>
            <a:endParaRPr lang="en-US" sz="1800" dirty="0">
              <a:effectLst>
                <a:reflection endPos="0" dist="50800" dir="5400000" sy="-100000" algn="bl" rotWithShape="0"/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35527" y="2338075"/>
            <a:ext cx="8686800" cy="400563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are in the process of switching careers.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foresee a major life change this year that will restrict your time (wedding, baby, lengthy vacation, etc.)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plan to move out of San Diego in the next 9 months.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Your </a:t>
            </a:r>
            <a:r>
              <a:rPr lang="en-US" dirty="0"/>
              <a:t>work requires you to travel unexpectedly for long periods of time.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Your </a:t>
            </a:r>
            <a:r>
              <a:rPr lang="en-US" dirty="0"/>
              <a:t>schedule is very unpredictable and/or inflexible.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 You </a:t>
            </a:r>
            <a:r>
              <a:rPr lang="en-US" dirty="0"/>
              <a:t>can already see a conflict with two or more of the scheduled meeting </a:t>
            </a:r>
            <a:r>
              <a:rPr lang="en-US" dirty="0" smtClean="0"/>
              <a:t>days/times.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41666" y="1447800"/>
            <a:ext cx="5029200" cy="489591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dirty="0" smtClean="0"/>
              <a:t>Understand reluctance to trust</a:t>
            </a:r>
          </a:p>
          <a:p>
            <a:r>
              <a:rPr lang="en-US" sz="2400" dirty="0" smtClean="0"/>
              <a:t>Mentoring = giving</a:t>
            </a:r>
          </a:p>
          <a:p>
            <a:r>
              <a:rPr lang="en-US" sz="2400" dirty="0" smtClean="0"/>
              <a:t>Reassurance &amp; Support</a:t>
            </a:r>
          </a:p>
          <a:p>
            <a:r>
              <a:rPr lang="en-US" sz="2400" dirty="0" smtClean="0"/>
              <a:t>Problem-solving</a:t>
            </a:r>
          </a:p>
          <a:p>
            <a:r>
              <a:rPr lang="en-US" sz="2400" dirty="0" smtClean="0"/>
              <a:t>Connect today and tomorrow</a:t>
            </a:r>
          </a:p>
          <a:p>
            <a:r>
              <a:rPr lang="en-US" sz="2400" dirty="0" smtClean="0"/>
              <a:t>Capitalize on mentee interests</a:t>
            </a:r>
          </a:p>
          <a:p>
            <a:r>
              <a:rPr lang="en-US" sz="2400" dirty="0" smtClean="0"/>
              <a:t>Don’t get too personal</a:t>
            </a:r>
          </a:p>
          <a:p>
            <a:r>
              <a:rPr lang="en-US" sz="2400" dirty="0" smtClean="0"/>
              <a:t>Be “shock proof”</a:t>
            </a:r>
          </a:p>
          <a:p>
            <a:r>
              <a:rPr lang="en-US" sz="2400" dirty="0" smtClean="0"/>
              <a:t>Realistic expectations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47800" y="243756"/>
            <a:ext cx="7179279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III. Effective Mentoring Relationships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286000"/>
            <a:ext cx="2601981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490305" y="620269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562902" y="2743200"/>
            <a:ext cx="5029200" cy="274103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Stage 1: Building Trust</a:t>
            </a:r>
          </a:p>
          <a:p>
            <a:r>
              <a:rPr lang="en-US" sz="2400" b="1" dirty="0" smtClean="0"/>
              <a:t>Stage 2</a:t>
            </a:r>
            <a:r>
              <a:rPr lang="en-US" sz="2400" b="1" dirty="0"/>
              <a:t>: Reaching </a:t>
            </a:r>
            <a:r>
              <a:rPr lang="en-US" sz="2400" b="1" dirty="0" smtClean="0"/>
              <a:t>Goals &amp; Getting Comfortable</a:t>
            </a:r>
          </a:p>
          <a:p>
            <a:r>
              <a:rPr lang="en-US" sz="2400" b="1" dirty="0" smtClean="0"/>
              <a:t>Stage 3: Completing Mentorship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230415" y="990600"/>
            <a:ext cx="7684985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IV. Relationship Developmental Process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743200"/>
            <a:ext cx="252402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359925" y="2516762"/>
            <a:ext cx="5544102" cy="312203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Leading Scheduled Meetings</a:t>
            </a:r>
          </a:p>
          <a:p>
            <a:r>
              <a:rPr lang="en-US" sz="2400" b="1" dirty="0" smtClean="0"/>
              <a:t>Dealing with Communication Barriers</a:t>
            </a:r>
          </a:p>
          <a:p>
            <a:r>
              <a:rPr lang="en-US" sz="2400" b="1" dirty="0" smtClean="0"/>
              <a:t>Mentoring through e-mail</a:t>
            </a:r>
          </a:p>
          <a:p>
            <a:r>
              <a:rPr lang="en-US" sz="2400" b="1" dirty="0" smtClean="0"/>
              <a:t>Optional mentor-student activities</a:t>
            </a:r>
          </a:p>
          <a:p>
            <a:endParaRPr lang="en-US" sz="2400" b="1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95868" y="984913"/>
            <a:ext cx="7449102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V. Helpful Mentor </a:t>
            </a:r>
          </a:p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Guidelines &amp; Tips</a:t>
            </a:r>
            <a:endParaRPr lang="en-US" sz="42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405" y="2975335"/>
            <a:ext cx="2642524" cy="235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9" y="1166969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495868" y="984913"/>
            <a:ext cx="7449102" cy="15261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Mentoring Contract</a:t>
            </a:r>
          </a:p>
          <a:p>
            <a:pPr marL="0" indent="0" algn="l">
              <a:buFont typeface="Georgia" pitchFamily="18" charset="0"/>
              <a:buNone/>
            </a:pPr>
            <a:r>
              <a:rPr lang="en-US" sz="4200" dirty="0" smtClean="0">
                <a:effectLst>
                  <a:reflection blurRad="228600" stA="27000" endPos="45500" dist="279400" dir="5400000" sy="-100000" algn="bl" rotWithShape="0"/>
                </a:effectLst>
              </a:rPr>
              <a:t>Academic Year 2013-2014</a:t>
            </a:r>
            <a:endParaRPr lang="en-US" sz="40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9" y="1166969"/>
            <a:ext cx="1209675" cy="1162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95" y="2521961"/>
            <a:ext cx="307440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191000" cy="639762"/>
          </a:xfrm>
          <a:solidFill>
            <a:schemeClr val="accent5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286000"/>
            <a:ext cx="41910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100" dirty="0" smtClean="0"/>
              <a:t>Group mentoring, 4:1</a:t>
            </a:r>
          </a:p>
          <a:p>
            <a:r>
              <a:rPr lang="en-US" sz="2100" dirty="0" smtClean="0"/>
              <a:t>Sophomore students</a:t>
            </a:r>
          </a:p>
          <a:p>
            <a:r>
              <a:rPr lang="en-US" sz="2100" dirty="0" smtClean="0"/>
              <a:t>Focus on skills for success, good habits, academics</a:t>
            </a:r>
          </a:p>
          <a:p>
            <a:r>
              <a:rPr lang="en-US" sz="2100" dirty="0" smtClean="0"/>
              <a:t>Group dynamic at meetings</a:t>
            </a:r>
          </a:p>
          <a:p>
            <a:r>
              <a:rPr lang="en-US" sz="2100" dirty="0" smtClean="0"/>
              <a:t>Some meetings longer</a:t>
            </a:r>
          </a:p>
          <a:p>
            <a:r>
              <a:rPr lang="en-US" sz="2100" dirty="0" smtClean="0"/>
              <a:t>Correspond with 3 students</a:t>
            </a:r>
          </a:p>
          <a:p>
            <a:r>
              <a:rPr lang="en-US" sz="2100" dirty="0" smtClean="0"/>
              <a:t>Students </a:t>
            </a:r>
            <a:r>
              <a:rPr lang="en-US" sz="2100" i="1" dirty="0" smtClean="0"/>
              <a:t>younger,</a:t>
            </a:r>
            <a:r>
              <a:rPr lang="en-US" sz="2100" dirty="0" smtClean="0"/>
              <a:t> more impressionable</a:t>
            </a:r>
          </a:p>
          <a:p>
            <a:r>
              <a:rPr lang="en-US" sz="2100" dirty="0" smtClean="0"/>
              <a:t>Experience with youth helpful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114800" cy="639762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 11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GRADE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114800" cy="41148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One-on-one mentoring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Junior students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Focus on goals, future, career-exploration &amp; training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Personal dynamic at meetings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Job Shadow &amp; Community service fieldtrips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Correspond more often with student</a:t>
            </a:r>
          </a:p>
          <a:p>
            <a:r>
              <a:rPr lang="en-US" sz="2100" dirty="0" smtClean="0">
                <a:solidFill>
                  <a:schemeClr val="tx2">
                    <a:lumMod val="50000"/>
                  </a:schemeClr>
                </a:solidFill>
              </a:rPr>
              <a:t>Student more mature, but more set in ways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030014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effectLst>
                  <a:reflection blurRad="6350" stA="20000" endPos="34000" dir="5400000" sy="-100000" algn="bl" rotWithShape="0"/>
                </a:effectLst>
              </a:rPr>
              <a:t>Which Mentor Program?</a:t>
            </a:r>
            <a:endParaRPr lang="en-US" sz="5000" dirty="0">
              <a:effectLst>
                <a:reflection blurRad="6350" stA="20000" endPos="34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" y="1689579"/>
            <a:ext cx="609600" cy="58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675065"/>
            <a:ext cx="609600" cy="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AOB 10</a:t>
            </a:r>
            <a:r>
              <a:rPr lang="en-US" sz="4400" baseline="30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solidFill>
                <a:schemeClr val="accent5">
                  <a:lumMod val="75000"/>
                </a:schemeClr>
              </a:solidFill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612" y="5289758"/>
            <a:ext cx="2231256" cy="148750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595" y="5289758"/>
            <a:ext cx="2195412" cy="146360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17" y="112745"/>
            <a:ext cx="2237573" cy="14917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5" y="112744"/>
            <a:ext cx="2144266" cy="15007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047" y="5300572"/>
            <a:ext cx="2218547" cy="14790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8" y="5285312"/>
            <a:ext cx="2241437" cy="14942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779" y="162104"/>
            <a:ext cx="2144266" cy="14295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*Group Mentoring, 4:1</a:t>
            </a:r>
          </a:p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*Focus on Motivation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595" y="140258"/>
            <a:ext cx="2209800" cy="1473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" y="3200400"/>
            <a:ext cx="118984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572000"/>
            <a:ext cx="5637010" cy="8821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Mentor Orientation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236" y="2244436"/>
            <a:ext cx="6504546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sz="6000" dirty="0" smtClean="0">
                <a:effectLst>
                  <a:reflection blurRad="38100" stA="29000" endPos="45500" dist="38100" dir="5400000" sy="-100000" algn="bl" rotWithShape="0"/>
                </a:effectLst>
              </a:rPr>
              <a:t>Welcome &amp; Introductions</a:t>
            </a:r>
            <a:endParaRPr lang="en-US" sz="6000" dirty="0">
              <a:effectLst>
                <a:reflection blurRad="38100" stA="29000" endPos="45500" dist="381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9680"/>
            <a:ext cx="1905000" cy="1865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2438400" y="1733685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Academy of Business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57583"/>
              </p:ext>
            </p:extLst>
          </p:nvPr>
        </p:nvGraphicFramePr>
        <p:xfrm>
          <a:off x="0" y="609600"/>
          <a:ext cx="9143999" cy="65098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07703"/>
                <a:gridCol w="4150097"/>
                <a:gridCol w="2362200"/>
                <a:gridCol w="1523999"/>
              </a:tblGrid>
              <a:tr h="260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/TIME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rgbClr val="486416"/>
                    </a:solidFill>
                  </a:tcPr>
                </a:tc>
              </a:tr>
              <a:tr h="52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Sept.</a:t>
                      </a: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1: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Introductions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&amp;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Ice Breakers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 Sept.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26, 2013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Oct.</a:t>
                      </a: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2: 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Team Building</a:t>
                      </a: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Goal Setting &amp; Individual Check-Ins*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Oct.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3:00pm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High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Nov.</a:t>
                      </a: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3: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 Team "Business" Olympics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Nov. 21, 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Location chosen by mentor &amp;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students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Dec.</a:t>
                      </a: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4: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 Good Habit: Time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Thurs, Dec.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Jan.</a:t>
                      </a: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5: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Personal Business Plan &amp; Academic Reflection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Jan.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 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Feb.</a:t>
                      </a:r>
                      <a:endParaRPr lang="en-US" sz="15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6: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Group Mock Job Interviews &amp; Check-Ins*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Feb. 20, 2014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3:00 pm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Mar.</a:t>
                      </a:r>
                      <a:endParaRPr lang="en-US" sz="15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7: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Educational Group</a:t>
                      </a:r>
                      <a:r>
                        <a:rPr lang="en-US" sz="16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Fieldtrip Day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Choose day in March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(not: 13th, 14th, 18th, 19</a:t>
                      </a:r>
                      <a:r>
                        <a:rPr lang="en-US" sz="1400" baseline="30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Exact </a:t>
                      </a:r>
                      <a:r>
                        <a:rPr lang="en-US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timeTBD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by mentor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Gymnasium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</a:rPr>
                        <a:t>Apr.</a:t>
                      </a:r>
                      <a:endParaRPr lang="en-US" sz="1500" b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8: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College Forum &amp; Debrief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Apr.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Group Meeting 9: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Affirmations, Closing &amp;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Luncheon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Thurs, May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1:00 – 2:15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</a:t>
                      </a:r>
                      <a:endParaRPr lang="en-US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Mentor- Student Group Meeting 10: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Performance Review of Personal Business Plan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Thur., Jun 12, 2014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9:30 am - 11:30 am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High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37745" y="1051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10</a:t>
            </a:r>
            <a:r>
              <a:rPr lang="en-US" sz="2800" baseline="30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" y="10510"/>
            <a:ext cx="609600" cy="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17986" y="1981200"/>
            <a:ext cx="9084409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smtClean="0">
                <a:effectLst>
                  <a:reflection blurRad="228600" stA="27000" endPos="45500" dist="279400" dir="5400000" sy="-100000" algn="bl" rotWithShape="0"/>
                </a:effectLst>
              </a:rPr>
              <a:t>AOB 11</a:t>
            </a:r>
            <a:r>
              <a:rPr lang="en-US" sz="4400" baseline="30000" dirty="0" smtClean="0">
                <a:effectLst>
                  <a:reflection blurRad="228600" stA="27000" endPos="45500" dist="279400" dir="5400000" sy="-100000" algn="bl" rotWithShape="0"/>
                </a:effectLst>
              </a:rPr>
              <a:t>th</a:t>
            </a:r>
            <a:r>
              <a:rPr lang="en-US" sz="4400" dirty="0" smtClean="0">
                <a:effectLst>
                  <a:reflection blurRad="228600" stA="27000" endPos="45500" dist="279400" dir="5400000" sy="-100000" algn="bl" rotWithShape="0"/>
                </a:effectLst>
              </a:rPr>
              <a:t> Grade Mentor Program </a:t>
            </a:r>
            <a:endParaRPr lang="en-US" sz="4400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" y="5222438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49" y="5244395"/>
            <a:ext cx="2236093" cy="14907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433" y="5222439"/>
            <a:ext cx="2301962" cy="15346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41" y="5222438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" y="109537"/>
            <a:ext cx="2301963" cy="1534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50" y="131494"/>
            <a:ext cx="2236093" cy="14907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6" y="115837"/>
            <a:ext cx="2244390" cy="149626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43" y="104946"/>
            <a:ext cx="2260727" cy="15071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50190" y="3276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*One-on-One Mentoring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*Career Focus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4483"/>
            <a:ext cx="1107370" cy="10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91879"/>
              </p:ext>
            </p:extLst>
          </p:nvPr>
        </p:nvGraphicFramePr>
        <p:xfrm>
          <a:off x="304800" y="685800"/>
          <a:ext cx="8458200" cy="6102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626"/>
                <a:gridCol w="4080774"/>
                <a:gridCol w="1905000"/>
                <a:gridCol w="1447800"/>
              </a:tblGrid>
              <a:tr h="2412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MONTH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MEETING TOPIC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SCHEDULED DATE /</a:t>
                      </a:r>
                      <a:r>
                        <a:rPr lang="en-US" sz="1400" dirty="0" smtClean="0">
                          <a:effectLst/>
                        </a:rPr>
                        <a:t>T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290" marR="4029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69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1: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Intro, Ice Breakers, Self-Esteem &amp; Goal Review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 Sept. 26, 2013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pm – 1:15 pm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5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2: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Roadmap Mentor Interviews &amp; Student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Roadmaps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Oct. 24,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2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3: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 "Business"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Olympics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Nov. 21, 2013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Outdoor soccer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field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9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4: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Job Shadow Fieldtrip Day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Choose day between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Dec. 4 - Dec. 19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Mentor's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workplace or alternate location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5: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Semester Reflection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Jan 16,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6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6: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Resume &amp; Interview Techniques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Feb. 20,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7: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Future Planning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Mar. 20,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8: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Community Service Project FieldTrip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Fri., Apr. 17, 2014*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Off-campus fieldtrip;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Mentor-Student Meeting 9: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Luncheon &amp; Recognition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Thur., May 15, 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12:00 – 1:15 pm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Clairemont High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Library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152400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Scheduled Meetings – 11</a:t>
            </a:r>
            <a:r>
              <a:rPr lang="en-US" sz="3000" baseline="30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th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342900" stA="55000" endA="300" endPos="45500" dist="393700" dir="5400000" sy="-100000" algn="bl" rotWithShape="0"/>
                </a:effectLst>
              </a:rPr>
              <a:t> Grade Program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469173" y="71133"/>
            <a:ext cx="634432" cy="522232"/>
          </a:xfrm>
          <a:prstGeom prst="star5">
            <a:avLst>
              <a:gd name="adj" fmla="val 16931"/>
              <a:gd name="hf" fmla="val 105146"/>
              <a:gd name="vf" fmla="val 110557"/>
            </a:avLst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69111" y="3048000"/>
            <a:ext cx="6400800" cy="24575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Match Up Activity</a:t>
            </a:r>
          </a:p>
          <a:p>
            <a:r>
              <a:rPr lang="en-US" dirty="0"/>
              <a:t>Meet Your </a:t>
            </a:r>
            <a:r>
              <a:rPr lang="en-US" dirty="0" smtClean="0"/>
              <a:t>Mentor</a:t>
            </a:r>
          </a:p>
          <a:p>
            <a:r>
              <a:rPr lang="en-US" dirty="0" smtClean="0"/>
              <a:t>Two-Minute Intros</a:t>
            </a:r>
          </a:p>
          <a:p>
            <a:r>
              <a:rPr lang="en-US" dirty="0" smtClean="0"/>
              <a:t>Things We Have In Common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1" y="228600"/>
            <a:ext cx="1944938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8315" y="1939327"/>
            <a:ext cx="682094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1: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 Introduction Personalities &amp; Commonalities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7670" y="3912618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September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14" y="4724400"/>
            <a:ext cx="2894463" cy="1929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6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70" y="4469642"/>
            <a:ext cx="3421629" cy="228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558143" y="1782349"/>
            <a:ext cx="5434051" cy="3273271"/>
            <a:chOff x="1316667" y="2258435"/>
            <a:chExt cx="5434051" cy="3273271"/>
          </a:xfrm>
        </p:grpSpPr>
        <p:sp>
          <p:nvSpPr>
            <p:cNvPr id="3" name="Rounded Rectangle 2"/>
            <p:cNvSpPr/>
            <p:nvPr/>
          </p:nvSpPr>
          <p:spPr>
            <a:xfrm rot="21012005">
              <a:off x="1316667" y="2258435"/>
              <a:ext cx="5434051" cy="32732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2"/>
            <p:cNvSpPr txBox="1"/>
            <p:nvPr/>
          </p:nvSpPr>
          <p:spPr>
            <a:xfrm rot="20969933">
              <a:off x="1433768" y="2400595"/>
              <a:ext cx="5186544" cy="2952772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ea typeface="Calibri"/>
                  <a:cs typeface="Times New Roman"/>
                </a:rPr>
                <a:t>Group </a:t>
              </a:r>
              <a:r>
                <a:rPr lang="en-US" sz="3200" b="1" dirty="0" smtClean="0">
                  <a:effectLst/>
                  <a:ea typeface="Calibri"/>
                  <a:cs typeface="Times New Roman"/>
                </a:rPr>
                <a:t>#</a:t>
              </a:r>
              <a:endParaRPr lang="en-US" sz="28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2800" b="1" dirty="0">
                  <a:ea typeface="Calibri"/>
                  <a:cs typeface="Times New Roman"/>
                </a:rPr>
                <a:t>(Mentor): </a:t>
              </a:r>
              <a:r>
                <a:rPr lang="en-US" sz="2800" b="1" dirty="0" smtClean="0">
                  <a:effectLst/>
                  <a:ea typeface="Calibri"/>
                  <a:cs typeface="Times New Roman"/>
                </a:rPr>
                <a:t>Disney Characters</a:t>
              </a:r>
              <a:endParaRPr lang="en-US" sz="2400" dirty="0">
                <a:effectLst/>
                <a:ea typeface="Calibri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effectLst/>
                  <a:ea typeface="Calibri"/>
                  <a:cs typeface="Times New Roman"/>
                </a:rPr>
                <a:t>(</a:t>
              </a:r>
              <a:r>
                <a:rPr lang="en-US" sz="2800" dirty="0">
                  <a:effectLst/>
                  <a:ea typeface="Calibri"/>
                  <a:cs typeface="Times New Roman"/>
                </a:rPr>
                <a:t>student 1): Mickey Mouse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ea typeface="Calibri"/>
                  <a:cs typeface="Times New Roman"/>
                </a:rPr>
                <a:t>(student 2): Donald Duck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ea typeface="Calibri"/>
                  <a:cs typeface="Times New Roman"/>
                </a:rPr>
                <a:t>(student 3): Goofy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95336" y="160092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Theme on Mentor’s Back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3348" y="2895600"/>
            <a:ext cx="2680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Topics/ Characters/ etc. on students’ backs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828800"/>
            <a:ext cx="813737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81600" y="3382588"/>
            <a:ext cx="1281748" cy="1814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02725" y="3564017"/>
            <a:ext cx="1129350" cy="503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181600" y="3124200"/>
            <a:ext cx="1229640" cy="110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"/>
          <p:cNvSpPr>
            <a:spLocks noChangeArrowheads="1"/>
          </p:cNvSpPr>
          <p:nvPr/>
        </p:nvSpPr>
        <p:spPr bwMode="auto">
          <a:xfrm rot="-1186368">
            <a:off x="127919" y="410353"/>
            <a:ext cx="982216" cy="927449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7268" y="5943600"/>
            <a:ext cx="489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For 10</a:t>
            </a:r>
            <a:r>
              <a:rPr lang="en-US" sz="2800" i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</a:rPr>
              <a:t> Grade Mentors Only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984635" y="357041"/>
            <a:ext cx="795347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Guessing Groups Match Up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485015" y="3581400"/>
            <a:ext cx="6172200" cy="2423977"/>
          </a:xfrm>
        </p:spPr>
        <p:txBody>
          <a:bodyPr/>
          <a:lstStyle/>
          <a:p>
            <a:r>
              <a:rPr lang="en-US" b="1" dirty="0"/>
              <a:t>Mentor </a:t>
            </a:r>
            <a:r>
              <a:rPr lang="en-US" b="1" dirty="0" smtClean="0"/>
              <a:t>Match-Up </a:t>
            </a:r>
            <a:r>
              <a:rPr lang="en-US" b="1" dirty="0"/>
              <a:t>Activity</a:t>
            </a:r>
            <a:r>
              <a:rPr lang="en-US" dirty="0"/>
              <a:t> </a:t>
            </a:r>
          </a:p>
          <a:p>
            <a:r>
              <a:rPr lang="en-US" b="1" dirty="0"/>
              <a:t>Mentor-Student </a:t>
            </a:r>
            <a:r>
              <a:rPr lang="en-US" b="1" dirty="0" smtClean="0"/>
              <a:t>Introductions</a:t>
            </a:r>
          </a:p>
          <a:p>
            <a:r>
              <a:rPr lang="en-US" b="1" dirty="0" smtClean="0"/>
              <a:t>Get to Know Each Other </a:t>
            </a:r>
            <a:endParaRPr lang="en-US" b="1" dirty="0"/>
          </a:p>
          <a:p>
            <a:r>
              <a:rPr lang="en-US" b="1" dirty="0"/>
              <a:t>Self-Esteem </a:t>
            </a:r>
            <a:r>
              <a:rPr lang="en-US" b="1" dirty="0" smtClean="0"/>
              <a:t>Activity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2" y="191758"/>
            <a:ext cx="2104436" cy="206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651" y="2252982"/>
            <a:ext cx="639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1: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Ice Breakers &amp; Self-Esteem 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79076" y="3788195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September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209026" y="175118"/>
            <a:ext cx="7677345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dirty="0" smtClean="0">
                <a:effectLst>
                  <a:reflection blurRad="6350" stA="23000" endPos="45500" dir="5400000" sy="-100000" algn="bl" rotWithShape="0"/>
                </a:effectLst>
              </a:rPr>
              <a:t>Unique Fact Card Match Up</a:t>
            </a:r>
            <a:endParaRPr lang="en-US" sz="3600" dirty="0">
              <a:effectLst>
                <a:reflection blurRad="6350" stA="230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7582" y="6066883"/>
            <a:ext cx="553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For 11</a:t>
            </a:r>
            <a:r>
              <a:rPr lang="en-US" sz="2800" i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Grade Mentors Only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Box 7"/>
          <p:cNvSpPr txBox="1"/>
          <p:nvPr/>
        </p:nvSpPr>
        <p:spPr>
          <a:xfrm rot="21166061">
            <a:off x="253970" y="2056476"/>
            <a:ext cx="6267023" cy="362248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ea typeface="Times New Roman"/>
                <a:cs typeface="Times New Roman"/>
              </a:rPr>
              <a:t>Your Mentor Info:</a:t>
            </a:r>
            <a:endParaRPr lang="en-US" sz="1400" dirty="0">
              <a:effectLst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Mentor Name: __________________________________________________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Job Title:_______________________________________________________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Company/Organization:___________________________________________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Heard about AOBT from:___________________________________________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Unique Fact:_____________________________________________________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_______________________________________________________________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_______________________________________________________________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ea typeface="Times New Roman"/>
                <a:cs typeface="Times New Roman"/>
              </a:rPr>
              <a:t>_______________________________________________________________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 rot="21142506">
            <a:off x="399980" y="3745423"/>
            <a:ext cx="649928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adley Hand ITC" pitchFamily="66" charset="0"/>
              </a:rPr>
              <a:t>                              (see your profile)</a:t>
            </a:r>
            <a:endParaRPr lang="en-US" sz="500" dirty="0">
              <a:latin typeface="Bradley Hand ITC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radley Hand ITC" pitchFamily="66" charset="0"/>
              </a:rPr>
              <a:t>-Be creative, original, specific</a:t>
            </a:r>
          </a:p>
          <a:p>
            <a:r>
              <a:rPr lang="en-US" dirty="0" smtClean="0">
                <a:latin typeface="Bradley Hand ITC" pitchFamily="66" charset="0"/>
              </a:rPr>
              <a:t>-Something interesting to break ice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radley Hand ITC" pitchFamily="66" charset="0"/>
              </a:rPr>
              <a:t>-</a:t>
            </a:r>
            <a:r>
              <a:rPr lang="en-US" u="sng" dirty="0" smtClean="0">
                <a:latin typeface="Bradley Hand ITC" pitchFamily="66" charset="0"/>
              </a:rPr>
              <a:t>Example</a:t>
            </a:r>
            <a:r>
              <a:rPr lang="en-US" dirty="0" smtClean="0">
                <a:latin typeface="Bradley Hand ITC" pitchFamily="66" charset="0"/>
              </a:rPr>
              <a:t>: I was bit by the state fish while snorkeling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radley Hand ITC" pitchFamily="66" charset="0"/>
              </a:rPr>
              <a:t>on the Big Island of Hawaii.</a:t>
            </a:r>
            <a:endParaRPr lang="en-US" dirty="0"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71365">
            <a:off x="1499855" y="2452300"/>
            <a:ext cx="341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 ITC" pitchFamily="66" charset="0"/>
              </a:rPr>
              <a:t>-Do NOT write your name on this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22664" y="2739677"/>
            <a:ext cx="3469921" cy="3339058"/>
            <a:chOff x="5522664" y="2739677"/>
            <a:chExt cx="3469921" cy="3339058"/>
          </a:xfrm>
        </p:grpSpPr>
        <p:pic>
          <p:nvPicPr>
            <p:cNvPr id="13" name="Picture 4" descr="http://www.iheartyourproduct.com/wp-content/uploads/2011/05/postit_note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37409">
              <a:off x="5522664" y="2739677"/>
              <a:ext cx="3469921" cy="333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595256">
              <a:off x="6143126" y="3309139"/>
              <a:ext cx="241276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Write First and Last Name</a:t>
              </a:r>
            </a:p>
            <a:p>
              <a:endParaRPr lang="en-US" i="1" dirty="0"/>
            </a:p>
            <a:p>
              <a:r>
                <a:rPr lang="en-US" i="1" dirty="0" smtClean="0"/>
                <a:t>Stick note to back of your index card</a:t>
              </a:r>
              <a:endParaRPr lang="en-US" i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175">
            <a:off x="50878" y="3810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2293" y="2895600"/>
            <a:ext cx="6014749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Secrets of Success Activity</a:t>
            </a:r>
          </a:p>
          <a:p>
            <a:r>
              <a:rPr lang="en-US" sz="2400" dirty="0" smtClean="0"/>
              <a:t>Setting Goals the SMART Way</a:t>
            </a:r>
          </a:p>
          <a:p>
            <a:r>
              <a:rPr lang="en-US" sz="2400" dirty="0" smtClean="0"/>
              <a:t>SMART Goals Action Plan Check-Ins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3" y="228601"/>
            <a:ext cx="186714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057400"/>
            <a:ext cx="658971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2: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Success, SMART Goals &amp; Check-Ins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367" y="3171919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October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23347" y="4023074"/>
            <a:ext cx="6324600" cy="2366210"/>
          </a:xfrm>
        </p:spPr>
        <p:txBody>
          <a:bodyPr/>
          <a:lstStyle/>
          <a:p>
            <a:r>
              <a:rPr lang="en-US" b="1" dirty="0" smtClean="0"/>
              <a:t>Mentor Roadmap: Student Interviews of Mentors</a:t>
            </a:r>
            <a:endParaRPr lang="en-US" b="1" dirty="0"/>
          </a:p>
          <a:p>
            <a:r>
              <a:rPr lang="en-US" b="1" dirty="0" smtClean="0"/>
              <a:t>Student Roadmap: Setting SMART Goals</a:t>
            </a:r>
          </a:p>
          <a:p>
            <a:r>
              <a:rPr lang="en-US" b="1" dirty="0" smtClean="0"/>
              <a:t>SMART Goal Action Plan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02273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2: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Roadmap Interview &amp; SMART Goals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91750" y="3122652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October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9" y="280734"/>
            <a:ext cx="1969508" cy="1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2381" y="3981762"/>
            <a:ext cx="34004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ovember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667000" y="3476655"/>
            <a:ext cx="5902911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Fun team-building games</a:t>
            </a:r>
          </a:p>
          <a:p>
            <a:r>
              <a:rPr lang="en-US" dirty="0" smtClean="0"/>
              <a:t>Mentor-student groups competing</a:t>
            </a:r>
          </a:p>
          <a:p>
            <a:r>
              <a:rPr lang="en-US" dirty="0" smtClean="0"/>
              <a:t>Directed by staff</a:t>
            </a:r>
          </a:p>
          <a:p>
            <a:r>
              <a:rPr lang="en-US" dirty="0" smtClean="0"/>
              <a:t>Dress comfortably</a:t>
            </a:r>
          </a:p>
          <a:p>
            <a:r>
              <a:rPr lang="en-US" dirty="0" smtClean="0"/>
              <a:t>Not strenuous!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54287" y="1754880"/>
            <a:ext cx="6589713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3: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Mentor Team Building Olympics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1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7467600" cy="3505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600" i="1" dirty="0">
                <a:effectLst>
                  <a:innerShdw blurRad="63500" dist="50800" dir="13500000">
                    <a:prstClr val="black">
                      <a:alpha val="44000"/>
                    </a:prstClr>
                  </a:innerShdw>
                </a:effectLst>
              </a:rPr>
              <a:t>“None of us has gotten where we are solely by pulling ourselves up from our bootstraps. We got here because somebody...bent down and helped us.” </a:t>
            </a:r>
            <a:endParaRPr lang="en-US" sz="3600" i="1" dirty="0" smtClean="0">
              <a:effectLst>
                <a:innerShdw blurRad="63500" dist="50800" dir="13500000">
                  <a:prstClr val="black">
                    <a:alpha val="44000"/>
                  </a:prstClr>
                </a:innerShdw>
              </a:effectLst>
            </a:endParaRPr>
          </a:p>
          <a:p>
            <a:r>
              <a:rPr lang="en-US" sz="3600" dirty="0" smtClean="0">
                <a:effectLst>
                  <a:innerShdw blurRad="63500" dist="50800" dir="13500000">
                    <a:prstClr val="black">
                      <a:alpha val="44000"/>
                    </a:prstClr>
                  </a:innerShdw>
                </a:effectLst>
              </a:rPr>
              <a:t>-Thurgood Marshall</a:t>
            </a:r>
            <a:endParaRPr lang="en-US" sz="3600" dirty="0">
              <a:effectLst>
                <a:innerShdw blurRad="63500" dist="50800" dir="13500000">
                  <a:prstClr val="black">
                    <a:alpha val="44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657599"/>
            <a:ext cx="6400800" cy="1828801"/>
          </a:xfrm>
        </p:spPr>
        <p:txBody>
          <a:bodyPr/>
          <a:lstStyle/>
          <a:p>
            <a:r>
              <a:rPr lang="en-US" dirty="0" smtClean="0"/>
              <a:t>Team Building Games</a:t>
            </a:r>
            <a:endParaRPr lang="en-US" dirty="0"/>
          </a:p>
          <a:p>
            <a:r>
              <a:rPr lang="en-US" dirty="0" smtClean="0"/>
              <a:t> Tentatively Plan Job Shadow Fieldtrip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767"/>
            <a:ext cx="1981200" cy="194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3: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Team-Building Olympics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33400" y="37293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November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Ice Breaker: My Pictures</a:t>
            </a:r>
          </a:p>
          <a:p>
            <a:r>
              <a:rPr lang="en-US" dirty="0" smtClean="0"/>
              <a:t>How Do I Spend My Time? Activity</a:t>
            </a:r>
          </a:p>
          <a:p>
            <a:r>
              <a:rPr lang="en-US" dirty="0" smtClean="0"/>
              <a:t>Backward Planning Activity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7" y="229664"/>
            <a:ext cx="1866054" cy="182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4:                     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Time Management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7592" y="3729046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048000"/>
            <a:ext cx="6400800" cy="3095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/>
              <a:t>Choose one day during </a:t>
            </a:r>
            <a:r>
              <a:rPr lang="en-US" dirty="0" smtClean="0"/>
              <a:t>two-week window</a:t>
            </a:r>
            <a:endParaRPr lang="en-US" dirty="0"/>
          </a:p>
          <a:p>
            <a:r>
              <a:rPr lang="en-US" dirty="0" smtClean="0"/>
              <a:t>Mentor takes student to worksite                  (or alternate location)</a:t>
            </a:r>
          </a:p>
          <a:p>
            <a:r>
              <a:rPr lang="en-US" dirty="0"/>
              <a:t>Arrange logistics &amp; transportation </a:t>
            </a:r>
            <a:r>
              <a:rPr lang="en-US" dirty="0" smtClean="0"/>
              <a:t>               (</a:t>
            </a:r>
            <a:r>
              <a:rPr lang="en-US" dirty="0"/>
              <a:t>Mentor Vehicle Form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Student fills out Job Shadow Career </a:t>
            </a:r>
            <a:r>
              <a:rPr lang="en-US" dirty="0" smtClean="0"/>
              <a:t>Sheet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5" y="152400"/>
            <a:ext cx="1943419" cy="1903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055913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4: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Job Shadow Fieldtrip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623583" y="3656052"/>
            <a:ext cx="351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December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4038600"/>
            <a:ext cx="6400800" cy="2209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Ice-Breaker: Skittles Conversations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Catch-Up Time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Academic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Reflection on Semester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Share Personal Business Plans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9" y="246575"/>
            <a:ext cx="2048470" cy="200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5: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Academic Reflection &amp; Personal Business Plan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0970" y="3280134"/>
            <a:ext cx="29776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January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1"/>
            <a:ext cx="6400800" cy="190901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Brain Teaser Competitions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Catch-Up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Academic Reflection on Semester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04533"/>
            <a:ext cx="1969509" cy="19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Academic Reflection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16883" y="3506973"/>
            <a:ext cx="290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January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0" y="3696991"/>
            <a:ext cx="6852950" cy="207546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Ice Breaker: What I Wanted to Be When I Grew Up</a:t>
            </a:r>
          </a:p>
          <a:p>
            <a:r>
              <a:rPr lang="en-US" dirty="0" smtClean="0"/>
              <a:t>Interview Tips</a:t>
            </a:r>
          </a:p>
          <a:p>
            <a:r>
              <a:rPr lang="en-US" dirty="0" smtClean="0"/>
              <a:t>Practice Group Job Interview</a:t>
            </a:r>
          </a:p>
          <a:p>
            <a:r>
              <a:rPr lang="en-US" dirty="0" smtClean="0"/>
              <a:t>Check-Ins: Feedback on Job App &amp; Interview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3" y="195924"/>
            <a:ext cx="1978298" cy="193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335" y="1942665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6: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Practice Job Interviews &amp; Check-Ins  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78584" y="3674072"/>
            <a:ext cx="3394673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February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276600"/>
            <a:ext cx="6400800" cy="176875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b="1" dirty="0" smtClean="0"/>
              <a:t>Catch-up and Updates</a:t>
            </a:r>
          </a:p>
          <a:p>
            <a:r>
              <a:rPr lang="en-US" b="1" dirty="0" smtClean="0"/>
              <a:t>Review &amp; Revise Resume</a:t>
            </a:r>
            <a:endParaRPr lang="en-US" b="1" dirty="0"/>
          </a:p>
          <a:p>
            <a:r>
              <a:rPr lang="en-US" b="1" dirty="0"/>
              <a:t>Interview </a:t>
            </a:r>
            <a:r>
              <a:rPr lang="en-US" b="1" dirty="0" smtClean="0"/>
              <a:t>Preparation &amp; Practice</a:t>
            </a: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" y="152400"/>
            <a:ext cx="1960416" cy="192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665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6:         </a:t>
            </a:r>
          </a:p>
          <a:p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Resume &amp; Interview Techniques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47565" y="3272136"/>
            <a:ext cx="381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February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15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Page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8" y="280734"/>
            <a:ext cx="2032618" cy="199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367" y="4442629"/>
            <a:ext cx="35110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March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91051" y="3276599"/>
            <a:ext cx="6400800" cy="2867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Choose one day during March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Choose a location related to college and/or career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Coordinate and schedule logistics with group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Arrange transportation (Mentor Vehicle Form)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Inform coordinator of details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7294" y="2271614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Educational Group Fieldtrip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10987" y="3276600"/>
            <a:ext cx="6400800" cy="30194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Student Goals</a:t>
            </a:r>
          </a:p>
          <a:p>
            <a:r>
              <a:rPr lang="en-US" dirty="0" smtClean="0"/>
              <a:t>Future Plans Worksheet</a:t>
            </a:r>
          </a:p>
          <a:p>
            <a:pPr lvl="1"/>
            <a:r>
              <a:rPr lang="en-US" dirty="0" smtClean="0"/>
              <a:t>College, Testing</a:t>
            </a:r>
          </a:p>
          <a:p>
            <a:pPr lvl="1"/>
            <a:r>
              <a:rPr lang="en-US" dirty="0" smtClean="0"/>
              <a:t>Using Spring &amp; Summer Breaks</a:t>
            </a:r>
          </a:p>
          <a:p>
            <a:r>
              <a:rPr lang="en-US" dirty="0" smtClean="0"/>
              <a:t>Letter of Reference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9" y="267596"/>
            <a:ext cx="2027009" cy="198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68878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269410"/>
            <a:ext cx="628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7: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Future Planning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70503" y="3613505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March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91051" y="3276600"/>
            <a:ext cx="6400800" cy="2457510"/>
          </a:xfrm>
        </p:spPr>
        <p:txBody>
          <a:bodyPr/>
          <a:lstStyle/>
          <a:p>
            <a:pPr marL="45720" indent="0"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College Forum: Mentors as a panel</a:t>
            </a:r>
          </a:p>
          <a:p>
            <a:r>
              <a:rPr lang="en-US" dirty="0" smtClean="0"/>
              <a:t>Discussion of Post-Secondary Academics</a:t>
            </a:r>
          </a:p>
          <a:p>
            <a:r>
              <a:rPr lang="en-US" dirty="0" smtClean="0"/>
              <a:t>Set up for College Quest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4" y="271782"/>
            <a:ext cx="2022735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252982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</a:rPr>
              <a:t>Meeting 8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College Forum &amp; Debrief  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8144" y="3738197"/>
            <a:ext cx="21394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April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400" dirty="0" smtClean="0"/>
              <a:t>The </a:t>
            </a:r>
            <a:r>
              <a:rPr lang="en-US" sz="3400" dirty="0"/>
              <a:t>Bridge Builder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b="0" i="1" u="sng" dirty="0" smtClean="0">
                <a:solidFill>
                  <a:srgbClr val="00B0F0"/>
                </a:solidFill>
              </a:rPr>
              <a:t>by</a:t>
            </a:r>
            <a:r>
              <a:rPr lang="en-US" sz="2400" b="0" i="1" u="sng" dirty="0">
                <a:solidFill>
                  <a:schemeClr val="accent1"/>
                </a:solidFill>
              </a:rPr>
              <a:t> </a:t>
            </a:r>
            <a:r>
              <a:rPr lang="en-US" sz="2400" b="0" i="1" u="sng" dirty="0">
                <a:solidFill>
                  <a:schemeClr val="accent1"/>
                </a:solidFill>
                <a:hlinkClick r:id="rId2"/>
              </a:rPr>
              <a:t>Will Allen </a:t>
            </a:r>
            <a:r>
              <a:rPr lang="en-US" sz="2400" b="0" i="1" u="sng" dirty="0" err="1">
                <a:solidFill>
                  <a:schemeClr val="accent1"/>
                </a:solidFill>
                <a:hlinkClick r:id="rId2"/>
              </a:rPr>
              <a:t>Dromgoole</a:t>
            </a:r>
            <a:r>
              <a:rPr lang="en-US" sz="3200" b="0" u="sng" dirty="0">
                <a:solidFill>
                  <a:schemeClr val="accent1"/>
                </a:solidFill>
              </a:rPr>
              <a:t/>
            </a:r>
            <a:br>
              <a:rPr lang="en-US" sz="3200" b="0" u="sng" dirty="0">
                <a:solidFill>
                  <a:schemeClr val="accent1"/>
                </a:solidFill>
              </a:rPr>
            </a:br>
            <a:endParaRPr lang="en-US" sz="3600" b="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4267200" cy="50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600" dirty="0" smtClean="0"/>
              <a:t>An </a:t>
            </a:r>
            <a:r>
              <a:rPr lang="en-US" sz="1600" dirty="0"/>
              <a:t>old man going a lone highway,</a:t>
            </a:r>
          </a:p>
          <a:p>
            <a:pPr marL="45720" indent="0">
              <a:buNone/>
            </a:pPr>
            <a:r>
              <a:rPr lang="en-US" sz="1600" dirty="0"/>
              <a:t>Came at the evening, cold and gray,</a:t>
            </a:r>
          </a:p>
          <a:p>
            <a:pPr marL="45720" indent="0">
              <a:buNone/>
            </a:pPr>
            <a:r>
              <a:rPr lang="en-US" sz="1600" dirty="0"/>
              <a:t>To a chasm vast and deep and wide,</a:t>
            </a:r>
          </a:p>
          <a:p>
            <a:pPr marL="45720" indent="0">
              <a:buNone/>
            </a:pPr>
            <a:r>
              <a:rPr lang="en-US" sz="1600" dirty="0"/>
              <a:t>Through which was flowing a sullen tide.</a:t>
            </a:r>
          </a:p>
          <a:p>
            <a:pPr marL="45720" indent="0">
              <a:buNone/>
            </a:pPr>
            <a:r>
              <a:rPr lang="en-US" sz="1600" dirty="0"/>
              <a:t>The old man crossed in the twilight dim --</a:t>
            </a:r>
          </a:p>
          <a:p>
            <a:pPr marL="45720" indent="0">
              <a:buNone/>
            </a:pPr>
            <a:r>
              <a:rPr lang="en-US" sz="1600" dirty="0"/>
              <a:t>The sullen stream had no fear for him;</a:t>
            </a:r>
          </a:p>
          <a:p>
            <a:pPr marL="45720" indent="0">
              <a:buNone/>
            </a:pPr>
            <a:r>
              <a:rPr lang="en-US" sz="1600" dirty="0"/>
              <a:t>But he turned when safe on the other side,</a:t>
            </a:r>
          </a:p>
          <a:p>
            <a:pPr marL="45720" indent="0">
              <a:buNone/>
            </a:pPr>
            <a:r>
              <a:rPr lang="en-US" sz="1600" dirty="0"/>
              <a:t>And built a bridge to span the tide</a:t>
            </a:r>
            <a:r>
              <a:rPr lang="en-US" sz="1600" dirty="0" smtClean="0"/>
              <a:t>.</a:t>
            </a:r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r>
              <a:rPr lang="en-US" sz="1600" dirty="0"/>
              <a:t>“Old man,” said a fellow pilgrim near,</a:t>
            </a:r>
          </a:p>
          <a:p>
            <a:pPr marL="45720" indent="0">
              <a:buNone/>
            </a:pPr>
            <a:r>
              <a:rPr lang="en-US" sz="1600" dirty="0"/>
              <a:t>“You are </a:t>
            </a:r>
            <a:r>
              <a:rPr lang="en-US" sz="1600" dirty="0" smtClean="0"/>
              <a:t>wasting </a:t>
            </a:r>
            <a:r>
              <a:rPr lang="en-US" sz="1600" dirty="0"/>
              <a:t>strength </a:t>
            </a:r>
            <a:r>
              <a:rPr lang="en-US" sz="1600" dirty="0" smtClean="0"/>
              <a:t>in </a:t>
            </a:r>
            <a:r>
              <a:rPr lang="en-US" sz="1600" dirty="0"/>
              <a:t>building here.</a:t>
            </a:r>
          </a:p>
          <a:p>
            <a:pPr marL="45720" indent="0">
              <a:buNone/>
            </a:pPr>
            <a:r>
              <a:rPr lang="en-US" sz="1600" dirty="0"/>
              <a:t>Your journey will end with the ending day;</a:t>
            </a:r>
          </a:p>
          <a:p>
            <a:pPr marL="45720" indent="0">
              <a:buNone/>
            </a:pPr>
            <a:r>
              <a:rPr lang="en-US" sz="1600" dirty="0"/>
              <a:t>You never again will pass this way.</a:t>
            </a:r>
          </a:p>
          <a:p>
            <a:pPr marL="45720" indent="0">
              <a:buNone/>
            </a:pPr>
            <a:r>
              <a:rPr lang="en-US" sz="1600" dirty="0"/>
              <a:t>You’ve crossed the chasm, deep and wide,</a:t>
            </a:r>
          </a:p>
          <a:p>
            <a:pPr marL="45720" indent="0">
              <a:buNone/>
            </a:pPr>
            <a:r>
              <a:rPr lang="en-US" sz="1600" dirty="0"/>
              <a:t>Why build you the bridge at eventide?”</a:t>
            </a:r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200" dirty="0"/>
              <a:t> </a:t>
            </a:r>
          </a:p>
          <a:p>
            <a:pPr marL="45720" indent="0">
              <a:buNone/>
            </a:pPr>
            <a:r>
              <a:rPr lang="en-US" sz="1200" dirty="0"/>
              <a:t> </a:t>
            </a:r>
          </a:p>
          <a:p>
            <a:pPr marL="45720" indent="0">
              <a:buNone/>
            </a:pPr>
            <a:endParaRPr lang="en-US" sz="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19600" y="580906"/>
            <a:ext cx="47244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600" dirty="0"/>
              <a:t>The builder lifted his old gray head.</a:t>
            </a:r>
          </a:p>
          <a:p>
            <a:pPr marL="45720" indent="0">
              <a:buNone/>
            </a:pPr>
            <a:r>
              <a:rPr lang="en-US" sz="1600" dirty="0"/>
              <a:t>“Good friend, in the path I have come,” he said,</a:t>
            </a:r>
          </a:p>
          <a:p>
            <a:pPr marL="45720" indent="0">
              <a:buNone/>
            </a:pPr>
            <a:r>
              <a:rPr lang="en-US" sz="1600" dirty="0"/>
              <a:t>“There </a:t>
            </a:r>
            <a:r>
              <a:rPr lang="en-US" sz="1600" dirty="0" err="1"/>
              <a:t>followeth</a:t>
            </a:r>
            <a:r>
              <a:rPr lang="en-US" sz="1600" dirty="0"/>
              <a:t> after me today</a:t>
            </a:r>
          </a:p>
          <a:p>
            <a:pPr marL="45720" indent="0">
              <a:buNone/>
            </a:pPr>
            <a:r>
              <a:rPr lang="en-US" sz="1600" dirty="0"/>
              <a:t>A youth whose feet must pass this way.</a:t>
            </a:r>
          </a:p>
          <a:p>
            <a:pPr marL="45720" indent="0">
              <a:buNone/>
            </a:pPr>
            <a:r>
              <a:rPr lang="en-US" sz="1600" dirty="0"/>
              <a:t>This chasm that has been </a:t>
            </a:r>
            <a:r>
              <a:rPr lang="en-US" sz="1600" dirty="0" smtClean="0"/>
              <a:t>naught </a:t>
            </a:r>
            <a:r>
              <a:rPr lang="en-US" sz="1600" dirty="0"/>
              <a:t>to me</a:t>
            </a:r>
          </a:p>
          <a:p>
            <a:pPr marL="45720" indent="0">
              <a:buNone/>
            </a:pPr>
            <a:r>
              <a:rPr lang="en-US" sz="1600" dirty="0"/>
              <a:t>To that fair-haired youth may a pitfall be;</a:t>
            </a:r>
          </a:p>
          <a:p>
            <a:pPr marL="45720" indent="0">
              <a:buNone/>
            </a:pPr>
            <a:r>
              <a:rPr lang="en-US" sz="1600" dirty="0"/>
              <a:t>He, too, must cross in the twilight dim;</a:t>
            </a:r>
          </a:p>
          <a:p>
            <a:pPr marL="45720" indent="0">
              <a:buNone/>
            </a:pPr>
            <a:r>
              <a:rPr lang="en-US" sz="1600" dirty="0"/>
              <a:t>Good friend, I am building this bridge for him.”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13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Wooden Brid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3657600"/>
            <a:ext cx="4076700" cy="27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284679"/>
            <a:ext cx="6400800" cy="301945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Fieldtrip Day</a:t>
            </a:r>
          </a:p>
          <a:p>
            <a:r>
              <a:rPr lang="en-US" dirty="0" smtClean="0"/>
              <a:t>Activity TBA</a:t>
            </a:r>
          </a:p>
          <a:p>
            <a:r>
              <a:rPr lang="en-US" dirty="0" smtClean="0"/>
              <a:t>Mentors to carpool</a:t>
            </a:r>
          </a:p>
          <a:p>
            <a:r>
              <a:rPr lang="en-US" dirty="0" smtClean="0"/>
              <a:t>Kick off to 11</a:t>
            </a:r>
            <a:r>
              <a:rPr lang="en-US" baseline="30000" dirty="0" smtClean="0"/>
              <a:t>th</a:t>
            </a:r>
            <a:r>
              <a:rPr lang="en-US" dirty="0" smtClean="0"/>
              <a:t> Gr. Social Entrepreneur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9" y="212966"/>
            <a:ext cx="1908822" cy="1869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Meeting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</a:rPr>
              <a:t>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Community Service Project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6053" y="3453636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April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25687" y="3449662"/>
            <a:ext cx="6400800" cy="2457510"/>
          </a:xfrm>
        </p:spPr>
        <p:txBody>
          <a:bodyPr>
            <a:normAutofit/>
          </a:bodyPr>
          <a:lstStyle/>
          <a:p>
            <a:pPr>
              <a:buClr>
                <a:srgbClr val="758085">
                  <a:lumMod val="75000"/>
                </a:srgbClr>
              </a:buClr>
            </a:pP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Thank-you </a:t>
            </a: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Luncheon</a:t>
            </a: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Assessment </a:t>
            </a: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of Year’s Progress </a:t>
            </a: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Future Outlook</a:t>
            </a:r>
            <a:endParaRPr lang="en-US" sz="2400" dirty="0">
              <a:solidFill>
                <a:srgbClr val="63891F">
                  <a:lumMod val="50000"/>
                </a:srgbClr>
              </a:solidFill>
            </a:endParaRPr>
          </a:p>
          <a:p>
            <a:pPr lvl="0"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Mentorship </a:t>
            </a:r>
            <a:r>
              <a:rPr lang="en-US" sz="2400" dirty="0">
                <a:solidFill>
                  <a:srgbClr val="63891F">
                    <a:lumMod val="50000"/>
                  </a:srgbClr>
                </a:solidFill>
              </a:rPr>
              <a:t>Program Feedback Form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192585"/>
            <a:ext cx="1907001" cy="1867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074706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9: 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Closing &amp; Luncheon       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8130" y="2668480"/>
            <a:ext cx="21394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May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705600" cy="3019455"/>
          </a:xfrm>
        </p:spPr>
        <p:txBody>
          <a:bodyPr/>
          <a:lstStyle/>
          <a:p>
            <a:r>
              <a:rPr lang="en-US" b="1" dirty="0"/>
              <a:t>Assessment of Year’s Progress</a:t>
            </a:r>
            <a:r>
              <a:rPr lang="en-US" dirty="0"/>
              <a:t> </a:t>
            </a:r>
          </a:p>
          <a:p>
            <a:r>
              <a:rPr lang="en-US" b="1" dirty="0"/>
              <a:t>Closing: </a:t>
            </a:r>
            <a:r>
              <a:rPr lang="en-US" b="1" dirty="0" smtClean="0"/>
              <a:t>Goodbye, Recognition, Future </a:t>
            </a:r>
            <a:r>
              <a:rPr lang="en-US" b="1" dirty="0"/>
              <a:t>Contact</a:t>
            </a:r>
            <a:r>
              <a:rPr lang="en-US" dirty="0"/>
              <a:t> </a:t>
            </a:r>
          </a:p>
          <a:p>
            <a:r>
              <a:rPr lang="en-US" b="1" dirty="0"/>
              <a:t>Mentorship Program </a:t>
            </a:r>
            <a:r>
              <a:rPr lang="en-US" b="1" dirty="0" smtClean="0"/>
              <a:t>Feedback</a:t>
            </a:r>
            <a:endParaRPr lang="en-US" dirty="0"/>
          </a:p>
          <a:p>
            <a:r>
              <a:rPr lang="en-US" b="1" dirty="0"/>
              <a:t>Thank-you Luncheon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81200" cy="194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9: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Recognition &amp; Luncheon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4279" y="2823014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May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09800" y="3577390"/>
            <a:ext cx="6705600" cy="3019455"/>
          </a:xfrm>
        </p:spPr>
        <p:txBody>
          <a:bodyPr/>
          <a:lstStyle/>
          <a:p>
            <a:r>
              <a:rPr lang="en-US" b="1" dirty="0"/>
              <a:t>Assessment of Year’s Progress</a:t>
            </a:r>
            <a:r>
              <a:rPr lang="en-US" dirty="0"/>
              <a:t> </a:t>
            </a:r>
          </a:p>
          <a:p>
            <a:r>
              <a:rPr lang="en-US" b="1" dirty="0"/>
              <a:t>Closing: </a:t>
            </a:r>
            <a:r>
              <a:rPr lang="en-US" b="1" dirty="0" smtClean="0"/>
              <a:t>Goodbye, Recognition, Future </a:t>
            </a:r>
            <a:r>
              <a:rPr lang="en-US" b="1" dirty="0"/>
              <a:t>Contact</a:t>
            </a:r>
            <a:r>
              <a:rPr lang="en-US" dirty="0"/>
              <a:t> </a:t>
            </a:r>
          </a:p>
          <a:p>
            <a:r>
              <a:rPr lang="en-US" b="1" dirty="0"/>
              <a:t>Mentorship Program </a:t>
            </a:r>
            <a:r>
              <a:rPr lang="en-US" b="1" dirty="0" smtClean="0"/>
              <a:t>Feedback</a:t>
            </a:r>
            <a:endParaRPr lang="en-US" dirty="0"/>
          </a:p>
          <a:p>
            <a:r>
              <a:rPr lang="en-US" b="1" dirty="0"/>
              <a:t>Thank-you Luncheon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81200" cy="194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79632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en-US" sz="480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687" y="2252982"/>
            <a:ext cx="658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Meeting 10:         </a:t>
            </a:r>
          </a:p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Personal Business Plan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4279" y="2823014"/>
            <a:ext cx="245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tx2">
                    <a:lumMod val="75000"/>
                  </a:schemeClr>
                </a:solidFill>
              </a:rPr>
              <a:t>May</a:t>
            </a:r>
            <a:endParaRPr lang="en-US" sz="5400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62606" cy="1922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531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325687" y="3657600"/>
            <a:ext cx="6400800" cy="2249572"/>
          </a:xfrm>
        </p:spPr>
        <p:txBody>
          <a:bodyPr>
            <a:normAutofit/>
          </a:bodyPr>
          <a:lstStyle/>
          <a:p>
            <a:pPr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Finals Presentations</a:t>
            </a:r>
          </a:p>
          <a:p>
            <a:pPr>
              <a:buClr>
                <a:srgbClr val="758085">
                  <a:lumMod val="75000"/>
                </a:srgbClr>
              </a:buClr>
            </a:pPr>
            <a:r>
              <a:rPr lang="en-US" sz="2400" dirty="0" smtClean="0">
                <a:solidFill>
                  <a:srgbClr val="63891F">
                    <a:lumMod val="50000"/>
                  </a:srgbClr>
                </a:solidFill>
              </a:rPr>
              <a:t>Last Day of School</a:t>
            </a:r>
          </a:p>
          <a:p>
            <a:pPr>
              <a:buClr>
                <a:srgbClr val="758085">
                  <a:lumMod val="75000"/>
                </a:srgbClr>
              </a:buClr>
            </a:pPr>
            <a:endParaRPr lang="en-US" sz="2400" dirty="0" smtClean="0">
              <a:solidFill>
                <a:srgbClr val="63891F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962606" cy="1922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86000" dist="5000" dir="5400000" sy="-100000" algn="bl" rotWithShape="0"/>
          </a:effec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057400" y="796327"/>
            <a:ext cx="6512511" cy="1143000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48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 Grade Mentoring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5687" y="2074706"/>
            <a:ext cx="6589713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Meeting 10:  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Personal Business Plan</a:t>
            </a:r>
          </a:p>
          <a:p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986" y="3046452"/>
            <a:ext cx="213943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accent5">
                    <a:lumMod val="75000"/>
                  </a:schemeClr>
                </a:solidFill>
              </a:rPr>
              <a:t>June</a:t>
            </a:r>
            <a:endParaRPr lang="en-US" sz="5400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80302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6000" dirty="0" smtClean="0">
                <a:effectLst>
                  <a:reflection blurRad="6350" stA="23000" endPos="45500" dir="5400000" sy="-100000" algn="bl" rotWithShape="0"/>
                </a:effectLst>
              </a:rPr>
              <a:t>Final Steps</a:t>
            </a:r>
            <a:r>
              <a:rPr lang="en-US" dirty="0" smtClean="0">
                <a:effectLst>
                  <a:reflection blurRad="6350" stA="23000" endPos="45500" dir="5400000" sy="-100000" algn="bl" rotWithShape="0"/>
                </a:effectLst>
              </a:rPr>
              <a:t>:</a:t>
            </a:r>
            <a:endParaRPr lang="en-US" dirty="0">
              <a:effectLst>
                <a:reflection blurRad="6350" stA="23000" endPos="45500" dir="5400000" sy="-100000" algn="bl" rotWithShape="0"/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sz="quarter" idx="13"/>
          </p:nvPr>
        </p:nvSpPr>
        <p:spPr>
          <a:xfrm>
            <a:off x="3200400" y="2286000"/>
            <a:ext cx="5715000" cy="3474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AOB Mentor Contract</a:t>
            </a:r>
          </a:p>
          <a:p>
            <a:r>
              <a:rPr lang="en-US" sz="2800" dirty="0" smtClean="0"/>
              <a:t>School Volunteer Application</a:t>
            </a:r>
          </a:p>
          <a:p>
            <a:r>
              <a:rPr lang="en-US" sz="2800" dirty="0" smtClean="0">
                <a:hlinkClick r:id="rId2"/>
              </a:rPr>
              <a:t>Live Scan: Request to Conduct Volunteer Screening Form</a:t>
            </a:r>
            <a:endParaRPr lang="en-US" sz="2800" dirty="0" smtClean="0"/>
          </a:p>
          <a:p>
            <a:r>
              <a:rPr lang="en-US" sz="2800" dirty="0" smtClean="0"/>
              <a:t>Notecard for Matching</a:t>
            </a:r>
          </a:p>
          <a:p>
            <a:r>
              <a:rPr lang="en-US" sz="2800" dirty="0" smtClean="0"/>
              <a:t>Student Preferences (Optional)</a:t>
            </a:r>
            <a:endParaRPr lang="en-US" sz="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38" y="2514600"/>
            <a:ext cx="27051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6875" y="152400"/>
            <a:ext cx="7085461" cy="8993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LiveScan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OPTION 1:</a:t>
            </a:r>
          </a:p>
          <a:p>
            <a:pPr algn="l"/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omplete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through the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SDUSD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Police Services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LiveScan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Department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Cleared prior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mentor-student meeting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 27. </a:t>
            </a:r>
          </a:p>
          <a:p>
            <a:pPr algn="l"/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* (If </a:t>
            </a:r>
            <a:r>
              <a:rPr lang="en-US" sz="1900" dirty="0" err="1" smtClean="0">
                <a:solidFill>
                  <a:schemeClr val="accent1">
                    <a:lumMod val="50000"/>
                  </a:schemeClr>
                </a:solidFill>
              </a:rPr>
              <a:t>LiveScaned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 by SDUSD in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last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year, or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 employee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info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should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be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on file.)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No Fee 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SDUSD Police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Services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Office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University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Heights,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4100 Normal 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Mon – Fri, Walk-ins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8:30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1pm /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Appts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.: 2 - 4:00 pm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Take proper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 of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Request to Conduct Volunteer Screening Form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properly fill out this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form: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Check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“CATEGORY D – Volunteer Fingerprint” at the top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“REQUESTING SCHOOL”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write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“Clairemont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“VOL. COORDINATOR,”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write “Liz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Rush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.”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Say from “Liz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Rush’s Mentor Program at Clairemont High”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/>
              <a:t>* Helen </a:t>
            </a:r>
            <a:r>
              <a:rPr lang="en-US" dirty="0" err="1"/>
              <a:t>Elhard</a:t>
            </a:r>
            <a:r>
              <a:rPr lang="en-US" dirty="0"/>
              <a:t>, </a:t>
            </a:r>
            <a:r>
              <a:rPr lang="en-US" dirty="0" err="1"/>
              <a:t>LiveScan</a:t>
            </a:r>
            <a:r>
              <a:rPr lang="en-US" dirty="0"/>
              <a:t> </a:t>
            </a:r>
            <a:r>
              <a:rPr lang="en-US" dirty="0" smtClean="0"/>
              <a:t>Supervisor: helhard@sandi.net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7" y="104775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6875" y="152400"/>
            <a:ext cx="7085461" cy="8993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LiveScan</a:t>
            </a:r>
            <a:r>
              <a:rPr lang="en-US" dirty="0" smtClean="0"/>
              <a:t> Screening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86800" cy="5257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OPTION 2:</a:t>
            </a:r>
          </a:p>
          <a:p>
            <a:pPr algn="l"/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omplete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through 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alternate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LiveScan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facility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Cleared prior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mentor-student meeting 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Sept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29.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Fee varies according to facility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Take proper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form of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Request For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LiveScan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 action="ppaction://hlinkfile"/>
              </a:rPr>
              <a:t> Form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Use pre-filled form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 Return completed form to SDUSD Fingerprinting Office immediately upon completion so they finish the clearance process.</a:t>
            </a:r>
          </a:p>
          <a:p>
            <a:pPr algn="l"/>
            <a:r>
              <a:rPr lang="en-US" dirty="0"/>
              <a:t>* Helen </a:t>
            </a:r>
            <a:r>
              <a:rPr lang="en-US" dirty="0" err="1"/>
              <a:t>Elhard</a:t>
            </a:r>
            <a:r>
              <a:rPr lang="en-US" dirty="0"/>
              <a:t>, </a:t>
            </a:r>
            <a:r>
              <a:rPr lang="en-US" dirty="0" err="1"/>
              <a:t>LiveScan</a:t>
            </a:r>
            <a:r>
              <a:rPr lang="en-US" dirty="0"/>
              <a:t> Supervisor: helhard@sandi.net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04775"/>
            <a:ext cx="1209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568" y="1295400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Thank </a:t>
            </a:r>
            <a:r>
              <a:rPr lang="en-US" sz="6000" dirty="0">
                <a:effectLst>
                  <a:reflection blurRad="6350" stA="29000" endPos="45500" dir="5400000" sy="-100000" algn="bl" rotWithShape="0"/>
                </a:effectLst>
              </a:rPr>
              <a:t>Y</a:t>
            </a: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ou, </a:t>
            </a:r>
            <a:b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</a:br>
            <a:r>
              <a:rPr lang="en-US" sz="6000" dirty="0" smtClean="0">
                <a:effectLst>
                  <a:reflection blurRad="6350" stA="29000" endPos="45500" dir="5400000" sy="-100000" algn="bl" rotWithShape="0"/>
                </a:effectLst>
              </a:rPr>
              <a:t>Mentors!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609" y="4267200"/>
            <a:ext cx="5970494" cy="83546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/>
              <a:t>It’s going to be a great year</a:t>
            </a:r>
            <a:r>
              <a:rPr lang="en-US" sz="3200" i="1" dirty="0" smtClean="0"/>
              <a:t>!</a:t>
            </a:r>
          </a:p>
          <a:p>
            <a:pPr algn="ctr"/>
            <a:r>
              <a:rPr lang="en-US" sz="3200" i="1" dirty="0" smtClean="0"/>
              <a:t> See you on Thursday, Sept. 27.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80" y="23648"/>
            <a:ext cx="4017579" cy="43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04800" y="1828800"/>
            <a:ext cx="4876800" cy="5029200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2800" dirty="0" smtClean="0">
                <a:hlinkClick r:id="rId2"/>
              </a:rPr>
              <a:t>AcademyCHS.org</a:t>
            </a:r>
            <a:endParaRPr lang="en-US" sz="2800" dirty="0" smtClean="0"/>
          </a:p>
          <a:p>
            <a:r>
              <a:rPr lang="en-US" sz="2800" dirty="0" smtClean="0"/>
              <a:t>Small learning community</a:t>
            </a:r>
          </a:p>
          <a:p>
            <a:r>
              <a:rPr lang="en-US" sz="2800" dirty="0"/>
              <a:t>Business industry </a:t>
            </a:r>
            <a:r>
              <a:rPr lang="en-US" sz="2800" dirty="0" smtClean="0"/>
              <a:t>focus</a:t>
            </a:r>
          </a:p>
          <a:p>
            <a:r>
              <a:rPr lang="en-US" sz="2800" dirty="0" smtClean="0"/>
              <a:t>130 students grades 10-12 </a:t>
            </a:r>
          </a:p>
          <a:p>
            <a:r>
              <a:rPr lang="en-US" sz="2800" dirty="0"/>
              <a:t>6</a:t>
            </a:r>
            <a:r>
              <a:rPr lang="en-US" sz="2800" dirty="0" smtClean="0"/>
              <a:t> teachers who work together</a:t>
            </a:r>
          </a:p>
          <a:p>
            <a:r>
              <a:rPr lang="en-US" sz="2800" dirty="0" smtClean="0"/>
              <a:t>AOBT Foundation</a:t>
            </a:r>
          </a:p>
          <a:p>
            <a:r>
              <a:rPr lang="en-US" sz="2800" dirty="0"/>
              <a:t>Community </a:t>
            </a:r>
            <a:r>
              <a:rPr lang="en-US" sz="2800" dirty="0" smtClean="0"/>
              <a:t>involvement (mentorships, internships, guest speakers, fieldtrips, and more)</a:t>
            </a:r>
            <a:endParaRPr lang="en-US" sz="2800" dirty="0"/>
          </a:p>
          <a:p>
            <a:r>
              <a:rPr lang="en-US" sz="2800" dirty="0"/>
              <a:t>College &amp; career </a:t>
            </a:r>
            <a:r>
              <a:rPr lang="en-US" sz="2800" dirty="0" smtClean="0"/>
              <a:t>prep</a:t>
            </a:r>
          </a:p>
          <a:p>
            <a:r>
              <a:rPr lang="en-US" sz="2800" dirty="0" smtClean="0"/>
              <a:t>Integrated courses &amp; projects</a:t>
            </a:r>
          </a:p>
          <a:p>
            <a:r>
              <a:rPr lang="en-US" sz="2800" dirty="0" smtClean="0"/>
              <a:t>Family environment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597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6743" y="4057647"/>
            <a:ext cx="3588657" cy="269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8522"/>
            <a:ext cx="7767402" cy="10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600" y="1447800"/>
            <a:ext cx="7783303" cy="2431732"/>
          </a:xfrm>
        </p:spPr>
        <p:txBody>
          <a:bodyPr numCol="1">
            <a:normAutofit/>
          </a:bodyPr>
          <a:lstStyle/>
          <a:p>
            <a:pPr lvl="1"/>
            <a:r>
              <a:rPr lang="en-US" sz="2600" dirty="0" smtClean="0"/>
              <a:t>40</a:t>
            </a:r>
            <a:r>
              <a:rPr lang="en-US" sz="2600" dirty="0" smtClean="0"/>
              <a:t>% first in family to graduate high school</a:t>
            </a:r>
          </a:p>
          <a:p>
            <a:pPr lvl="1"/>
            <a:r>
              <a:rPr lang="en-US" sz="2600" dirty="0" smtClean="0"/>
              <a:t>69% first in family to go to college</a:t>
            </a:r>
            <a:endParaRPr lang="en-US" sz="2400" dirty="0"/>
          </a:p>
          <a:p>
            <a:pPr lvl="1"/>
            <a:r>
              <a:rPr lang="en-US" sz="2400" dirty="0" smtClean="0"/>
              <a:t>100% said, </a:t>
            </a:r>
            <a:r>
              <a:rPr lang="en-US" sz="2400" i="1" dirty="0" smtClean="0"/>
              <a:t>“I </a:t>
            </a:r>
            <a:r>
              <a:rPr lang="en-US" sz="2400" i="1" dirty="0"/>
              <a:t>had a strong ability to communicate with interesting adults in my </a:t>
            </a:r>
            <a:r>
              <a:rPr lang="en-US" sz="2400" i="1" dirty="0" smtClean="0"/>
              <a:t>community.”</a:t>
            </a:r>
            <a:endParaRPr lang="en-US" sz="2400" i="1" dirty="0"/>
          </a:p>
          <a:p>
            <a:pPr lvl="1"/>
            <a:endParaRPr lang="en-US" sz="2600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12720" y="179251"/>
            <a:ext cx="620268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effectLst>
                  <a:reflection blurRad="76200" stA="41000" endPos="59000" dist="76200" dir="5400000" sy="-100000" algn="bl" rotWithShape="0"/>
                </a:effectLst>
              </a:rPr>
              <a:t>   </a:t>
            </a:r>
            <a:r>
              <a:rPr lang="en-US" dirty="0" smtClean="0">
                <a:effectLst>
                  <a:reflection blurRad="76200" stA="27000" endPos="59000" dist="76200" dir="5400000" sy="-100000" algn="bl" rotWithShape="0"/>
                </a:effectLst>
              </a:rPr>
              <a:t>About Our Students</a:t>
            </a:r>
            <a:endParaRPr lang="en-US" dirty="0">
              <a:effectLst>
                <a:reflection blurRad="76200" stA="27000" endPos="59000" dist="762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25" b="7264"/>
          <a:stretch/>
        </p:blipFill>
        <p:spPr bwMode="auto">
          <a:xfrm>
            <a:off x="1143000" y="3682621"/>
            <a:ext cx="6945103" cy="300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86"/>
            <a:ext cx="271272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90600" y="2438400"/>
            <a:ext cx="7077456" cy="347472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2445" y="8001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effectLst>
                  <a:reflection blurRad="6350" stA="33000" endPos="45500" dir="5400000" sy="-100000" algn="bl" rotWithShape="0"/>
                </a:effectLst>
              </a:rPr>
              <a:t>  Student Speakers</a:t>
            </a:r>
            <a:endParaRPr lang="en-US" dirty="0">
              <a:effectLst>
                <a:reflection blurRad="6350" stA="33000" endPos="45500" dir="5400000" sy="-100000" algn="bl" rotWithShape="0"/>
              </a:effectLst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-1186368">
            <a:off x="390902" y="887990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531311" cy="1143000"/>
          </a:xfrm>
        </p:spPr>
        <p:txBody>
          <a:bodyPr/>
          <a:lstStyle/>
          <a:p>
            <a:r>
              <a:rPr lang="en-US" dirty="0" smtClean="0"/>
              <a:t>Our Programs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4" y="1295400"/>
            <a:ext cx="4119217" cy="5334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73337"/>
            <a:ext cx="4117754" cy="5310025"/>
          </a:xfrm>
        </p:spPr>
      </p:pic>
    </p:spTree>
    <p:extLst>
      <p:ext uri="{BB962C8B-B14F-4D97-AF65-F5344CB8AC3E}">
        <p14:creationId xmlns:p14="http://schemas.microsoft.com/office/powerpoint/2010/main" val="25143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476767" y="2057400"/>
            <a:ext cx="5029200" cy="230124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r>
              <a:rPr lang="en-US" sz="2400" b="1" dirty="0" smtClean="0"/>
              <a:t>Program Coordinator: Liz Rush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erush@aobt.net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858-204-9363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(email and text preferred)</a:t>
            </a:r>
          </a:p>
          <a:p>
            <a:r>
              <a:rPr lang="en-US" sz="2400" b="1" dirty="0" smtClean="0"/>
              <a:t>E-mail Mentor Lists</a:t>
            </a:r>
          </a:p>
          <a:p>
            <a:r>
              <a:rPr lang="en-US" sz="2400" b="1" dirty="0" smtClean="0"/>
              <a:t>E-Calendar Invites for meetings</a:t>
            </a:r>
          </a:p>
          <a:p>
            <a:r>
              <a:rPr lang="en-US" sz="2400" dirty="0" smtClean="0"/>
              <a:t>AcademyCHS.org</a:t>
            </a:r>
            <a:endParaRPr lang="en-US" sz="2400" b="1" dirty="0" smtClean="0"/>
          </a:p>
          <a:p>
            <a:r>
              <a:rPr lang="en-US" sz="2400" b="1" dirty="0" smtClean="0"/>
              <a:t>Mentor Handbooks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576213" y="883827"/>
            <a:ext cx="7339185" cy="9755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dirty="0" smtClean="0">
                <a:effectLst>
                  <a:reflection blurRad="228600" stA="27000" endPos="45500" dist="279400" dir="5400000" sy="-100000" algn="bl" rotWithShape="0"/>
                </a:effectLst>
              </a:rPr>
              <a:t>Contact &amp; Communication</a:t>
            </a:r>
            <a:endParaRPr lang="en-US" dirty="0">
              <a:effectLst>
                <a:reflection blurRad="228600" stA="27000" endPos="45500" dist="2794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978" y="2743003"/>
            <a:ext cx="2670521" cy="241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 rot="-1186368">
            <a:off x="610080" y="1067632"/>
            <a:ext cx="880033" cy="662415"/>
          </a:xfrm>
          <a:prstGeom prst="star5">
            <a:avLst/>
          </a:prstGeom>
          <a:gradFill rotWithShape="1">
            <a:gsLst>
              <a:gs pos="0">
                <a:srgbClr val="F9E11E"/>
              </a:gs>
              <a:gs pos="100000">
                <a:srgbClr val="FF7900"/>
              </a:gs>
            </a:gsLst>
            <a:lin ang="2700000" scaled="1"/>
          </a:gradFill>
          <a:ln w="9525" algn="in">
            <a:solidFill>
              <a:srgbClr val="FF7900"/>
            </a:solidFill>
            <a:miter lim="800000"/>
            <a:headEnd/>
            <a:tailEnd/>
          </a:ln>
          <a:effectLst>
            <a:outerShdw dist="35921" dir="2700000" algn="ctr" rotWithShape="0">
              <a:srgbClr val="CCCCCC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12743</TotalTime>
  <Words>2102</Words>
  <Application>Microsoft Office PowerPoint</Application>
  <PresentationFormat>On-screen Show (4:3)</PresentationFormat>
  <Paragraphs>515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Slipstream</vt:lpstr>
      <vt:lpstr>PowerPoint Presentation</vt:lpstr>
      <vt:lpstr>Welcome &amp; Introductions</vt:lpstr>
      <vt:lpstr>PowerPoint Presentation</vt:lpstr>
      <vt:lpstr>The Bridge Builder by Will Allen Dromgoole </vt:lpstr>
      <vt:lpstr>PowerPoint Presentation</vt:lpstr>
      <vt:lpstr>   About Our Students</vt:lpstr>
      <vt:lpstr>PowerPoint Presentation</vt:lpstr>
      <vt:lpstr>Our Programs</vt:lpstr>
      <vt:lpstr>PowerPoint Presentation</vt:lpstr>
      <vt:lpstr>PowerPoint Presentation</vt:lpstr>
      <vt:lpstr>PowerPoint Presentation</vt:lpstr>
      <vt:lpstr>   Commitment: You should have no problem committing to mentor if: </vt:lpstr>
      <vt:lpstr>   Commitment: You should think twice before committing to mentor if: </vt:lpstr>
      <vt:lpstr>PowerPoint Presentation</vt:lpstr>
      <vt:lpstr>PowerPoint Presentation</vt:lpstr>
      <vt:lpstr>PowerPoint Presentation</vt:lpstr>
      <vt:lpstr>PowerPoint Presentation</vt:lpstr>
      <vt:lpstr>Which Mentor Program?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11th Grade Mentoring</vt:lpstr>
      <vt:lpstr>Unique Fact Card Match Up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PowerPoint Presentation</vt:lpstr>
      <vt:lpstr>11th Grade Mentoring</vt:lpstr>
      <vt:lpstr>11th Grade Mentoring</vt:lpstr>
      <vt:lpstr>PowerPoint Presentation</vt:lpstr>
      <vt:lpstr>Final Steps:</vt:lpstr>
      <vt:lpstr>LiveScan Screening</vt:lpstr>
      <vt:lpstr>LiveScan Screening</vt:lpstr>
      <vt:lpstr>Thank You,  Mentors!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AOBT Mentor Program</dc:title>
  <dc:creator>HP</dc:creator>
  <cp:lastModifiedBy>HP</cp:lastModifiedBy>
  <cp:revision>219</cp:revision>
  <cp:lastPrinted>2011-09-20T23:53:01Z</cp:lastPrinted>
  <dcterms:created xsi:type="dcterms:W3CDTF">2010-09-22T05:30:33Z</dcterms:created>
  <dcterms:modified xsi:type="dcterms:W3CDTF">2013-09-20T00:55:18Z</dcterms:modified>
</cp:coreProperties>
</file>